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14"/>
  </p:notesMasterIdLst>
  <p:handoutMasterIdLst>
    <p:handoutMasterId r:id="rId115"/>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80" r:id="rId97"/>
    <p:sldId id="1617" r:id="rId98"/>
    <p:sldId id="2085" r:id="rId99"/>
    <p:sldId id="1820" r:id="rId100"/>
    <p:sldId id="1618" r:id="rId101"/>
    <p:sldId id="1821" r:id="rId102"/>
    <p:sldId id="1819" r:id="rId103"/>
    <p:sldId id="1822" r:id="rId104"/>
    <p:sldId id="1696" r:id="rId105"/>
    <p:sldId id="2086" r:id="rId106"/>
    <p:sldId id="2087" r:id="rId107"/>
    <p:sldId id="2088" r:id="rId108"/>
    <p:sldId id="2089" r:id="rId109"/>
    <p:sldId id="2090" r:id="rId110"/>
    <p:sldId id="2091" r:id="rId111"/>
    <p:sldId id="2092" r:id="rId112"/>
    <p:sldId id="1619"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presProps" Target="pres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notesMaster" Target="notesMasters/notesMaster1.xml"/><Relationship Id="rId119" Type="http://schemas.openxmlformats.org/officeDocument/2006/relationships/theme" Target="theme/theme1.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handoutMaster" Target="handoutMasters/handout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0.37889520941025623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0.17385304587529049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1.8150010380575941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0.1738530458752896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0.46706999153477913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5.8456637220726408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7.9228345410378962</c:v>
                </c:pt>
                <c:pt idx="1">
                  <c:v>8.3985664454399789</c:v>
                </c:pt>
                <c:pt idx="2">
                  <c:v>8.3349844207185111</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8.1141173736261205</c:v>
                </c:pt>
                <c:pt idx="1">
                  <c:v>7.9719486753123796</c:v>
                </c:pt>
                <c:pt idx="2">
                  <c:v>8.2214997207304563</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7.1608625571586169</c:v>
                </c:pt>
                <c:pt idx="1">
                  <c:v>7.0533920231461424</c:v>
                </c:pt>
                <c:pt idx="2">
                  <c:v>7.0445889027556214</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3.298101165266476</c:v>
                </c:pt>
                <c:pt idx="1">
                  <c:v>3.351675237275312</c:v>
                </c:pt>
                <c:pt idx="2">
                  <c:v>3.5321177311494569</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0.17190224349912953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8.3731066528486942E-2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0.87414040922750225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8.3731066528486942E-2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0.30033469149427283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0.42742002987107064</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7.3259669707841093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0.33596658535437296</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0.10072508271631975</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1.0515555178693674</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0.10072508271631975</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0.36129047314892304</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0.18174136183210443</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6.9564177407349694</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0.27457750848941664</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0.16873711462953001</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1.7615914444842566</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0.16873711462953001</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0.4698491645054732</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6.7500146536813332</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0.31580124389264519</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0.42576320506271781</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0.11869959834183152</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1.2392069009937625</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0.11869959834183152</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0.17843554292025399</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7.1676279384290256</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0.15370820010517772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0.13958227714622407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1.4572190935128546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0.13958227714622318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0.1132663831292362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7.5394994205235468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7.5732538242079688</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4.7636967630850791E-2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0.32436820849763137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9.0431431381809091E-2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0.94409126400210575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9.0431431381809091E-2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0.32436820849763137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0.1181821451483831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8.0248693891134604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4.1750958089867396E-2</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0.15396553813057956</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1.6073782896651352</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0.15396553813057956</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0.43767646910205027</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6.5959894773731609</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6.2848789303172836E-2</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0.48416513800866312</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0.13498162060359409</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1.4091888944526172</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0.13498162060359409</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0.4003428245861036</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6.5561483065650998</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7.1934969162497184</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0.1231896223041451</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0.32167560393950989</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8.968075336233472E-2</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0.93625429239348801</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8.9680753362333832E-2</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0.32167560393951078</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0.33533749097719401</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7.7745716554510391</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0.30682508643214845</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0.32816644171982556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9.1490350406567167E-2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0.95514622780489233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9.1490350406568055E-2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0.2482111700111691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8.9146902925370792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8.540408277490414</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9.7220177826663701E-2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0.10939556367203096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1.1420741041607023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0.10939556367203096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1.195578070708514E-2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8.540408277490414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5.2635920109547953</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0.52720911256367398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0.52888978329287717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0.14745051732386116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1.5393624003396074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0.14745051732386116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0.52888978329287717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0.27965236760021384</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5.9657982303226396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0.17736351041649101</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0.64609718199264288</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0.18012706377719701</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1.8805008913815509</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0.18012706377719745</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0.64609718199264332</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0.42682102162452829</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4.561385791586952</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7.094032868292901</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0.52366322450387681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0.30367015824538424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8.4660969720992796E-2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0.88384846611655021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8.4660969720992796E-2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0.2092065787555164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9.1543244688977001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0.58739938485917476</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0.19639320747448785</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2.0503171148888093</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0.19639320747448785</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0.70444216016708339</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2.6352448837290154E-2</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5.033741267688101</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4.3709681224201713</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8.4969077348341138E-2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0.1563149443694769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1.631905756186939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0.15631494436947779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0.2927413220169619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5.1359726796366534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0.18377063339687805</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0.15670252590176603</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1.6359520521830351</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0.15670252590176492</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8.9698482955827163E-2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3.346723689896101</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9.1489471700543001E-2</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0.46127335335255992</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0.12859956219249513</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1.3425611136002851</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0.12859956219249469</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0.46127335335256126</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3.0882890562161869E-2</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2.7466705564096139</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0.25527292234451693</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0.16419378452194211</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1.7141597252411813</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0.16419378452194167</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0.11013522946337417</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4.9734160275814494</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0.18595022156764518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0.40951448631847942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0.11416957703990605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1.1919141237862991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0.11416957703990605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0.40951448631847942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1.7036307163537323E-2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5.6520576585770419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5.309053523404172</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2.5967732937939303E-3</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0.47646278379553308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0.13283426183582492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1.3867707747529523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0.13283426183582492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0.47646278379553308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0.25766925855606182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5.1268201899178187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0.39074092602388388</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0.20105777598545416</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2.0990145457958769</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0.20105777598545416</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0.13213522873809413</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5.4912868568905244</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8.2782420707244846</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0.30678623743528899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9.613616429227001E-2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1.0036478630953152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9.613616429227001E-2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0.34483049650799202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0.10060809821169858</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7.4370567632911859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0.15675226563810085</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0.29360544633276309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8.1855003288834105E-2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0.85455457620232345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8.1855003288834993E-2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0.2936054463327622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4.3667866787705734E-2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8.3349844207185111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0.12831822142381455</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9.2648142832259417E-2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0.96723341583145306</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9.2648142832258529E-2</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0.33231932362377314</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1.2095576400630748E-2</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8.2214997207304563</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7.0445889027556214</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0.16200642929608744</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0.33335282962866941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9.2936276579391297E-2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0.97024149111427871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9.2936276579391297E-2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0.33335282962866852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0.14901749285212951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7.0445889027556214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3.5321177311494569</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0.34720384157434991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0.15932773959108815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1.663358909205606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0.15932773959108726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0.57149215339672121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0.25534339950795903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3.5321177311494569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8.2212667658748089</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5.5060269071558032E-2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0.48152449664841157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0.13424542953517982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1.4015031645497906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0.13424542953517893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0.22730531843465585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8.5862935263017057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0.12534067829144124</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0.30565499432269494</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8.5214327179668814E-2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0.88962543917363313</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8.5214327179668814E-2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0.30565499432269494</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7.6282699536381671E-2</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7.0324802750732847</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0.23129187731166923</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0.16010880142974226</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1.6715130835590521</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0.16010880142974138</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0.13778569707279509</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8.8008402295448871</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0.2198111228535824</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0.16427470657133458</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1.7150045399115923</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6.7436833186439671E-2</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8.2143006827869929</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0.50083364986994994</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0.1582914061026246</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1.6525397351850177</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0.15829140610262371</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0.31323683237916811</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7.8861170330416046</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0.36589832149188162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0.1793107982822093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1.8719791958698391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0.1793107982822093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0.26120819313577215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6.0626637517307262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0.13103355577246223</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0.37520281128307076</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0.10460373857216254</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1.0920481325899232</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0.10460373857216254</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0.15551018876350042</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9.7773853718429411</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0.22664553719994984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0.1948925166799178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2.0346501167281863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0.19489251667991869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1.3581923255001627E-2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7.8952890385703922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0.37063969309857558</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0.21702529162207007</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2.2657131348815529</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0.20777664135563789</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7.923582568509449</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0.56390171489890406</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0.16385950976108443</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1.7106699443466464</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8.2747776599461531E-2</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7.814301256319296</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1.6403249577270183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7.5360331524993658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9.0610331599691563E-2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0.42485230127323703</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0.11844564517572032</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1.2365556661086377</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0.11844564517572032</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0.2814428831007465</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6.6186066665849754</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pt idx="0">
                  <c:v>8.7438668131448907</c:v>
                </c:pt>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pt idx="0">
                  <c:v>7.3847602641206764</c:v>
                </c:pt>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0.61904225238778299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0.19226645528587483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2.0072344097890591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0.19226645528587483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2.6043824813983818E-2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9.3648237396965488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0.27573275939352815</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0.11357920056017967</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1.1857506774218667</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0.11357920056018056</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0.19157332171687802</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7.4736734119211077</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8.3066563969515173</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6.1434730146230958</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9.5110885909227711</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0.1413909949190959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7.9259461115361418E-2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0.82745748557926646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7.9259461115361418E-2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0.1987425752688754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9.550253315565902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8.4263433648454011E-2</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1.1235659138882887</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9.4719238662796403</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0.296341851949951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9.6533734634864032E-2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1.0077984408483673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9.6533734634864921E-2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0.32141108561479115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4.5737941712614862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8.3598796422273622</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1.4054557676185766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4.3410004037188088E-2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8.3598796422273622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1.454993560640347</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8.1045533784942236</c:v>
                </c:pt>
                <c:pt idx="1">
                  <c:v>8.3027270172603664</c:v>
                </c:pt>
                <c:pt idx="2">
                  <c:v>5.8456637220726408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7.0324543768940018</c:v>
                </c:pt>
                <c:pt idx="1">
                  <c:v>7.9472394617234396</c:v>
                </c:pt>
                <c:pt idx="2">
                  <c:v>7.1934969162497184</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7.2038875182258009</c:v>
                </c:pt>
                <c:pt idx="1">
                  <c:v>7.4008714423613871</c:v>
                </c:pt>
                <c:pt idx="2">
                  <c:v>7.4370567632911859</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7.4663091638109433</c:v>
                </c:pt>
                <c:pt idx="1">
                  <c:v>7.4736734119211077</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6.5940877781394773</c:v>
                </c:pt>
                <c:pt idx="1">
                  <c:v>6.3154449169769489</c:v>
                </c:pt>
                <c:pt idx="2">
                  <c:v>6.6186066665849754</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6.5465385718568703</c:v>
                </c:pt>
                <c:pt idx="1">
                  <c:v>7.0118714693277644</c:v>
                </c:pt>
                <c:pt idx="2">
                  <c:v>7.0324802750732847</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5.1008846915141586</c:v>
                </c:pt>
                <c:pt idx="1">
                  <c:v>4.785635783645569</c:v>
                </c:pt>
                <c:pt idx="2">
                  <c:v>4.5737941712614862</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0.19443551018203387</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0.31287334714190074</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8.7226749977459939E-2</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0.91063484656488125</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8.722674997745905E-2</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0.31287334714190074</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7.5325225580407107E-2</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8.3719862754422802</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7.1356859551346412</c:v>
                </c:pt>
                <c:pt idx="1">
                  <c:v>7.1676279384290256</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6.6117164727174362</c:v>
                </c:pt>
                <c:pt idx="1">
                  <c:v>6.8406924660781598</c:v>
                </c:pt>
                <c:pt idx="2">
                  <c:v>6.7500146536813332</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6.4527157337397973</c:v>
                </c:pt>
                <c:pt idx="1">
                  <c:v>6.7796828941948108</c:v>
                </c:pt>
                <c:pt idx="2">
                  <c:v>6.9564177407349694</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8.6437013797192304</c:v>
                </c:pt>
                <c:pt idx="1">
                  <c:v>8.540408277490414</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9.2152741811082404</c:v>
                </c:pt>
                <c:pt idx="1">
                  <c:v>8.8503982074140701</c:v>
                </c:pt>
                <c:pt idx="2">
                  <c:v>9.1543244688977001</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5.3057204844138184</c:v>
                </c:pt>
                <c:pt idx="1">
                  <c:v>5.7527530503384199</c:v>
                </c:pt>
                <c:pt idx="2">
                  <c:v>5.1359726796366534</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5.5039842140223678</c:v>
                </c:pt>
                <c:pt idx="1">
                  <c:v>5.1750525950807926</c:v>
                </c:pt>
                <c:pt idx="2">
                  <c:v>4.9734160275814494</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2.7304608234880181</c:v>
                </c:pt>
                <c:pt idx="1">
                  <c:v>2.6820165853296221</c:v>
                </c:pt>
                <c:pt idx="2">
                  <c:v>2.7466705564096139</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6.0128009892541812</c:v>
                </c:pt>
                <c:pt idx="1">
                  <c:v>6.4160964407625922</c:v>
                </c:pt>
                <c:pt idx="2">
                  <c:v>5.6520576585770419</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4.8290732010037853</c:v>
                </c:pt>
                <c:pt idx="1">
                  <c:v>5.2088411048889842</c:v>
                </c:pt>
                <c:pt idx="2">
                  <c:v>5.1268201899178187</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83FD-B531-4E16-25DA-BB029B6ED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1DD61-5CEA-D06B-D9E2-A9199D3D00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E3EACF1-AB2F-5B94-722B-5FF26306145F}"/>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E4E2AB-242B-CD8F-D834-DB8C0674AC3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8968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93.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0010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NQL | NAVIGO Health and Social Care CIC</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0010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NQL | NAVIGO Health and Social Care CIC</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0010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NQL | NAVIGO Health and Social Care CIC</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0010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NQL | NAVIGO Health and Social Care CIC</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87125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NQL | NAVIGO Health and Social Care CIC</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01.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93.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94.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NAVIGO Health and Social Care CIC</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101</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extLst>
              <p:ext uri="{D42A27DB-BD31-4B8C-83A1-F6EECF244321}">
                <p14:modId xmlns:p14="http://schemas.microsoft.com/office/powerpoint/2010/main" val="1075501684"/>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mental health team tell you who to contact if you had any questions or concerns about your care or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Q15. Did your NHS mental health team involve you in a plan for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Would you know who to contact out of office hours within the NHS if you had a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extLst>
              <p:ext uri="{D42A27DB-BD31-4B8C-83A1-F6EECF244321}">
                <p14:modId xmlns:p14="http://schemas.microsoft.com/office/powerpoint/2010/main" val="1005649554"/>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34571646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14034478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1658648841"/>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428480728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54108033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253011321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33022449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1569743737"/>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3185489048"/>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3007908911"/>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357675698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274000701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53950470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364953298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194888885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356428313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154421153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33499729"/>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2971966335"/>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931230846"/>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374593321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317347807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39650083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224291180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42350070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275611814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3021679050"/>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3661303754"/>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1950613243"/>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294369503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333128106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24106176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303447823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30813567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309496645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274401162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14030345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331442721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302390934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271268678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227460347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187918353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371608713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344717436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104472483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218565312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289637521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415670699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398124480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1679819748"/>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3933751724"/>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327487857"/>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248834075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378308836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297211401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29877112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138678223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218038647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91166920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85761368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38034818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331595106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83150111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210873544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79809021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220227387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376147939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243408972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413927020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369731359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134420881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294612417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634645989"/>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3679296757"/>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3614804673"/>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41452862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413116352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270401056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217269936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3604906545"/>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1771649199"/>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819835609"/>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362399101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372550553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537786241"/>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45156886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96706850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477029417"/>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3279315477"/>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1475375991"/>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141507776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111954416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1343524810"/>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13075630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785100113"/>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1481993756"/>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3744495478"/>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617442326"/>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151547317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626270301"/>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259545077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2304031699"/>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424672171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3301434717"/>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39106225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533601104"/>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2790952395"/>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4004535024"/>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365816248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3264715717"/>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4256578812"/>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3695256406"/>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4008130932"/>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370029652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481063921"/>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320838721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3939891936"/>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364326736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3344322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93252786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367942473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198841992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50254614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220743025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4410182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11777947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2925004484"/>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258567748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5215577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80476032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2738975463"/>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240661301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203;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324899671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343816404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3545545870"/>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152542662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149112002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05345343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351478035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60418411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404576379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358921696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196;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120913628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942489018"/>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364763295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15039666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257111775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355636315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2262037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1985044803"/>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81;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79</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31272770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223755268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285629866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207670753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360430133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448901711"/>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140</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100381206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220307596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330747604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260146171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180614986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100180209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393540508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307884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209719966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155488188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208;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209;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194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314380860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102983519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415934241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228448322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D96AE-B7E9-EE74-324D-5A5AFD85D75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701BE4FC-D0D1-ADBC-E2DE-DEC8C06DE5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8" name="organisation_info">
            <a:extLst>
              <a:ext uri="{FF2B5EF4-FFF2-40B4-BE49-F238E27FC236}">
                <a16:creationId xmlns:a16="http://schemas.microsoft.com/office/drawing/2014/main" id="{D58AA286-A6F4-40C6-1CAF-378624301D78}"/>
              </a:ext>
            </a:extLst>
          </p:cNvPr>
          <p:cNvSpPr txBox="1">
            <a:spLocks/>
          </p:cNvSpPr>
          <p:nvPr/>
        </p:nvSpPr>
        <p:spPr>
          <a:xfrm>
            <a:off x="515938" y="1007621"/>
            <a:ext cx="11358988"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a:solidFill>
                  <a:prstClr val="black"/>
                </a:solidFill>
                <a:latin typeface="Arial"/>
              </a:rPr>
              <a:t>NQL NAVIGO Health and Social Care CIC </a:t>
            </a:r>
            <a:r>
              <a:rPr lang="en-GB" sz="1400" b="0" dirty="0">
                <a:solidFill>
                  <a:prstClr val="black"/>
                </a:solidFill>
                <a:latin typeface="Arial"/>
              </a:rPr>
              <a:t>does not have any historical comparisons for Older People’s Mental Health Services due to a significant change in the sampling profile. </a:t>
            </a:r>
          </a:p>
        </p:txBody>
      </p:sp>
    </p:spTree>
    <p:extLst>
      <p:ext uri="{BB962C8B-B14F-4D97-AF65-F5344CB8AC3E}">
        <p14:creationId xmlns:p14="http://schemas.microsoft.com/office/powerpoint/2010/main" val="32557357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93</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658597534"/>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Q15. Did your NHS mental health team involve you in a plan for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01984656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mental health team tell you who to contact if you had any questions or concerns about your care or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Q21_4. Have any of the following been discussed with you about your medication? What will happen if I stop taking my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 In the last 12 months, has your NHS mental health team asked you how you are getting on with your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Would you know who to contact out of office hours within the NHS if you had a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143663931"/>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Q21_2. Have any of the following been discussed with you about your medication? Benefits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Q21_3. Have any of the following been discussed with you about your medication? Side effects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Q29. Thinking about the last time you contacted NHS mental health crisis support, did you get the help you needed?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12192</Words>
  <Application>Microsoft Office PowerPoint</Application>
  <PresentationFormat>Widescreen</PresentationFormat>
  <Paragraphs>1451</Paragraphs>
  <Slides>108</Slides>
  <Notes>43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108</vt:i4>
      </vt:variant>
    </vt:vector>
  </HeadingPairs>
  <TitlesOfParts>
    <vt:vector size="116" baseType="lpstr">
      <vt:lpstr>Aptos</vt:lpstr>
      <vt:lpstr>Aptos Display</vt:lpstr>
      <vt:lpstr>Arial</vt:lpstr>
      <vt:lpstr>Arial Black</vt:lpstr>
      <vt:lpstr>Calibri</vt:lpstr>
      <vt:lpstr>Calibri Light</vt:lpstr>
      <vt:lpstr>Office Theme</vt:lpstr>
      <vt:lpstr>Custom Design</vt:lpstr>
      <vt:lpstr>NAVIGO Health and Social Care CIC</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2026-03-19T10:59:46Z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